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59" r:id="rId8"/>
    <p:sldId id="266" r:id="rId9"/>
    <p:sldId id="267" r:id="rId10"/>
    <p:sldId id="268" r:id="rId11"/>
    <p:sldId id="269" r:id="rId12"/>
    <p:sldId id="260" r:id="rId13"/>
    <p:sldId id="270" r:id="rId14"/>
    <p:sldId id="271" r:id="rId15"/>
    <p:sldId id="272" r:id="rId16"/>
    <p:sldId id="273" r:id="rId17"/>
    <p:sldId id="261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70" autoAdjust="0"/>
  </p:normalViewPr>
  <p:slideViewPr>
    <p:cSldViewPr>
      <p:cViewPr varScale="1">
        <p:scale>
          <a:sx n="74" d="100"/>
          <a:sy n="74" d="100"/>
        </p:scale>
        <p:origin x="-108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11.78</c:v>
                </c:pt>
                <c:pt idx="1">
                  <c:v>40.28</c:v>
                </c:pt>
                <c:pt idx="2">
                  <c:v>35.28</c:v>
                </c:pt>
                <c:pt idx="3">
                  <c:v>12.66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14.42</c:v>
                </c:pt>
                <c:pt idx="1">
                  <c:v>41.59</c:v>
                </c:pt>
                <c:pt idx="2">
                  <c:v>31.49</c:v>
                </c:pt>
                <c:pt idx="3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193984"/>
        <c:axId val="81195776"/>
      </c:barChart>
      <c:catAx>
        <c:axId val="8119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1195776"/>
        <c:crosses val="autoZero"/>
        <c:auto val="1"/>
        <c:lblAlgn val="ctr"/>
        <c:lblOffset val="100"/>
        <c:noMultiLvlLbl val="0"/>
      </c:catAx>
      <c:valAx>
        <c:axId val="81195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1939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14.63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7.89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11.11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14.63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18.18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10.61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12.2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18.75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588480"/>
        <c:axId val="49606656"/>
      </c:barChart>
      <c:catAx>
        <c:axId val="49588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606656"/>
        <c:crosses val="autoZero"/>
        <c:auto val="1"/>
        <c:lblAlgn val="ctr"/>
        <c:lblOffset val="100"/>
        <c:noMultiLvlLbl val="0"/>
      </c:catAx>
      <c:valAx>
        <c:axId val="49606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9588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39.020000000000003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34.21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37.78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58.54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63.64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31.82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56.1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37.5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48576"/>
        <c:axId val="50650112"/>
      </c:barChart>
      <c:catAx>
        <c:axId val="5064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650112"/>
        <c:crosses val="autoZero"/>
        <c:auto val="1"/>
        <c:lblAlgn val="ctr"/>
        <c:lblOffset val="100"/>
        <c:noMultiLvlLbl val="0"/>
      </c:catAx>
      <c:valAx>
        <c:axId val="50650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648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31.71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52.63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35.56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9.76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9.09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30.3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26.83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39.58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33.33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624000"/>
        <c:axId val="98506240"/>
      </c:barChart>
      <c:catAx>
        <c:axId val="96624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8506240"/>
        <c:crosses val="autoZero"/>
        <c:auto val="1"/>
        <c:lblAlgn val="ctr"/>
        <c:lblOffset val="100"/>
        <c:noMultiLvlLbl val="0"/>
      </c:catAx>
      <c:valAx>
        <c:axId val="98506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624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14.63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5.26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15.56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17.07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9.09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27.27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4.88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4.17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6.67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688384"/>
        <c:axId val="96698368"/>
      </c:barChart>
      <c:catAx>
        <c:axId val="966883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698368"/>
        <c:crosses val="autoZero"/>
        <c:auto val="1"/>
        <c:lblAlgn val="ctr"/>
        <c:lblOffset val="100"/>
        <c:noMultiLvlLbl val="0"/>
      </c:catAx>
      <c:valAx>
        <c:axId val="9669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688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10.51</c:v>
                </c:pt>
                <c:pt idx="1">
                  <c:v>38.11</c:v>
                </c:pt>
                <c:pt idx="2">
                  <c:v>34.880000000000003</c:v>
                </c:pt>
                <c:pt idx="3">
                  <c:v>16.510000000000002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13.35</c:v>
                </c:pt>
                <c:pt idx="1">
                  <c:v>42.61</c:v>
                </c:pt>
                <c:pt idx="2">
                  <c:v>28.69</c:v>
                </c:pt>
                <c:pt idx="3">
                  <c:v>15.34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782080"/>
        <c:axId val="40787968"/>
      </c:barChart>
      <c:catAx>
        <c:axId val="40782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787968"/>
        <c:crosses val="autoZero"/>
        <c:auto val="1"/>
        <c:lblAlgn val="ctr"/>
        <c:lblOffset val="100"/>
        <c:noMultiLvlLbl val="0"/>
      </c:catAx>
      <c:valAx>
        <c:axId val="40787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7820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10.26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10.26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6.98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15.56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21.95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4.88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16.329999999999998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17.78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588416"/>
        <c:axId val="82589952"/>
      </c:barChart>
      <c:catAx>
        <c:axId val="82588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2589952"/>
        <c:crosses val="autoZero"/>
        <c:auto val="1"/>
        <c:lblAlgn val="ctr"/>
        <c:lblOffset val="100"/>
        <c:noMultiLvlLbl val="0"/>
      </c:catAx>
      <c:valAx>
        <c:axId val="82589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5884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38.46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35.9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41.86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43.9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43.9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48.98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42.22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87168"/>
        <c:axId val="96888704"/>
      </c:barChart>
      <c:catAx>
        <c:axId val="9688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888704"/>
        <c:crosses val="autoZero"/>
        <c:auto val="1"/>
        <c:lblAlgn val="ctr"/>
        <c:lblOffset val="100"/>
        <c:noMultiLvlLbl val="0"/>
      </c:catAx>
      <c:valAx>
        <c:axId val="96888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887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30.77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38.46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39.53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28.89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19.510000000000002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36.590000000000003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24.49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17.78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36640"/>
        <c:axId val="97138176"/>
      </c:barChart>
      <c:catAx>
        <c:axId val="97136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138176"/>
        <c:crosses val="autoZero"/>
        <c:auto val="1"/>
        <c:lblAlgn val="ctr"/>
        <c:lblOffset val="100"/>
        <c:noMultiLvlLbl val="0"/>
      </c:catAx>
      <c:valAx>
        <c:axId val="97138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136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15.38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11.63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15.56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14.63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14.63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10.199999999999999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22.22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675712"/>
        <c:axId val="99440512"/>
      </c:barChart>
      <c:catAx>
        <c:axId val="98675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9440512"/>
        <c:crosses val="autoZero"/>
        <c:auto val="1"/>
        <c:lblAlgn val="ctr"/>
        <c:lblOffset val="100"/>
        <c:noMultiLvlLbl val="0"/>
      </c:catAx>
      <c:valAx>
        <c:axId val="99440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675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6.38</c:v>
                </c:pt>
                <c:pt idx="1">
                  <c:v>37.880000000000003</c:v>
                </c:pt>
                <c:pt idx="2">
                  <c:v>41.83</c:v>
                </c:pt>
                <c:pt idx="3">
                  <c:v>13.91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6.89</c:v>
                </c:pt>
                <c:pt idx="1">
                  <c:v>34.44</c:v>
                </c:pt>
                <c:pt idx="2">
                  <c:v>44.18</c:v>
                </c:pt>
                <c:pt idx="3">
                  <c:v>14.49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54656"/>
        <c:axId val="40856192"/>
      </c:barChart>
      <c:catAx>
        <c:axId val="4085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856192"/>
        <c:crosses val="autoZero"/>
        <c:auto val="1"/>
        <c:lblAlgn val="ctr"/>
        <c:lblOffset val="100"/>
        <c:noMultiLvlLbl val="0"/>
      </c:catAx>
      <c:valAx>
        <c:axId val="4085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854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13.16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7.32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10.87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13.64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9.09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1.54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4.26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13.04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244928"/>
        <c:axId val="99467648"/>
      </c:barChart>
      <c:catAx>
        <c:axId val="105244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9467648"/>
        <c:crosses val="autoZero"/>
        <c:auto val="1"/>
        <c:lblAlgn val="ctr"/>
        <c:lblOffset val="100"/>
        <c:noMultiLvlLbl val="0"/>
      </c:catAx>
      <c:valAx>
        <c:axId val="99467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244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47.37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31.71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26.09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25.58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43.18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54.55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23.08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32.5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34.04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47.83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188736"/>
        <c:axId val="105206912"/>
      </c:barChart>
      <c:catAx>
        <c:axId val="105188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206912"/>
        <c:crosses val="autoZero"/>
        <c:auto val="1"/>
        <c:lblAlgn val="ctr"/>
        <c:lblOffset val="100"/>
        <c:noMultiLvlLbl val="0"/>
      </c:catAx>
      <c:valAx>
        <c:axId val="105206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188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34.21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51.22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39.130000000000003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58.14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36.36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36.36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43.08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42.55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36.96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269504"/>
        <c:axId val="105332736"/>
      </c:barChart>
      <c:catAx>
        <c:axId val="105269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332736"/>
        <c:crosses val="autoZero"/>
        <c:auto val="1"/>
        <c:lblAlgn val="ctr"/>
        <c:lblOffset val="100"/>
        <c:noMultiLvlLbl val="0"/>
      </c:catAx>
      <c:valAx>
        <c:axId val="105332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269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5.26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9.76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23.91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16.28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6.82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32.31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7.5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19.149999999999999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2.17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341312"/>
        <c:axId val="105342848"/>
      </c:barChart>
      <c:catAx>
        <c:axId val="105341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342848"/>
        <c:crosses val="autoZero"/>
        <c:auto val="1"/>
        <c:lblAlgn val="ctr"/>
        <c:lblOffset val="100"/>
        <c:noMultiLvlLbl val="0"/>
      </c:catAx>
      <c:valAx>
        <c:axId val="105342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341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5.09</c:v>
                </c:pt>
                <c:pt idx="1">
                  <c:v>35.729999999999997</c:v>
                </c:pt>
                <c:pt idx="2">
                  <c:v>41.57</c:v>
                </c:pt>
                <c:pt idx="3">
                  <c:v>17.61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7.51</c:v>
                </c:pt>
                <c:pt idx="1">
                  <c:v>33.409999999999997</c:v>
                </c:pt>
                <c:pt idx="2">
                  <c:v>42.37</c:v>
                </c:pt>
                <c:pt idx="3">
                  <c:v>16.71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511616"/>
        <c:axId val="49582464"/>
      </c:barChart>
      <c:catAx>
        <c:axId val="48511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582464"/>
        <c:crosses val="autoZero"/>
        <c:auto val="1"/>
        <c:lblAlgn val="ctr"/>
        <c:lblOffset val="100"/>
        <c:noMultiLvlLbl val="0"/>
      </c:catAx>
      <c:valAx>
        <c:axId val="49582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511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7.69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11.11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9.52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4.76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9.76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27.27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7.94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10.199999999999999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438464"/>
        <c:axId val="111440256"/>
      </c:barChart>
      <c:catAx>
        <c:axId val="111438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440256"/>
        <c:crosses val="autoZero"/>
        <c:auto val="1"/>
        <c:lblAlgn val="ctr"/>
        <c:lblOffset val="100"/>
        <c:noMultiLvlLbl val="0"/>
      </c:catAx>
      <c:valAx>
        <c:axId val="111440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438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43.59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16.670000000000002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40.479999999999997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33.33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31.71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36.36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26.98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52.5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22.45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443968"/>
        <c:axId val="111445888"/>
      </c:barChart>
      <c:catAx>
        <c:axId val="111443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445888"/>
        <c:crosses val="autoZero"/>
        <c:auto val="1"/>
        <c:lblAlgn val="ctr"/>
        <c:lblOffset val="100"/>
        <c:noMultiLvlLbl val="0"/>
      </c:catAx>
      <c:valAx>
        <c:axId val="111445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443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33.33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61.11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45.24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47.62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48.78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36.36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42.86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32.5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34.69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071808"/>
        <c:axId val="116757632"/>
      </c:barChart>
      <c:catAx>
        <c:axId val="116071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757632"/>
        <c:crosses val="autoZero"/>
        <c:auto val="1"/>
        <c:lblAlgn val="ctr"/>
        <c:lblOffset val="100"/>
        <c:noMultiLvlLbl val="0"/>
      </c:catAx>
      <c:valAx>
        <c:axId val="116757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071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15.38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11.11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4.76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СОШ №4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14.29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СОШ №5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9.76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СОШ №7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гимназия №12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22.22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СОШ №13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СОШ №18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СОШ №20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  <c:pt idx="0">
                  <c:v>32.65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723712"/>
        <c:axId val="116726016"/>
      </c:barChart>
      <c:catAx>
        <c:axId val="116723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726016"/>
        <c:crosses val="autoZero"/>
        <c:auto val="1"/>
        <c:lblAlgn val="ctr"/>
        <c:lblOffset val="100"/>
        <c:noMultiLvlLbl val="0"/>
      </c:catAx>
      <c:valAx>
        <c:axId val="116726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723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280919" cy="3944729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500" dirty="0" smtClean="0"/>
              <a:t>Отчет о результатах </a:t>
            </a:r>
            <a:br>
              <a:rPr lang="ru-RU" sz="3500" dirty="0" smtClean="0"/>
            </a:br>
            <a:r>
              <a:rPr lang="ru-RU" sz="3500" dirty="0" smtClean="0"/>
              <a:t>Всероссийских проверочных работ</a:t>
            </a:r>
            <a:br>
              <a:rPr lang="ru-RU" sz="3500" dirty="0" smtClean="0"/>
            </a:br>
            <a:r>
              <a:rPr lang="ru-RU" sz="3500" dirty="0" smtClean="0"/>
              <a:t>в </a:t>
            </a:r>
            <a:r>
              <a:rPr lang="ru-RU" sz="3500" dirty="0" smtClean="0"/>
              <a:t>5 </a:t>
            </a:r>
            <a:r>
              <a:rPr lang="ru-RU" sz="3500" dirty="0" smtClean="0"/>
              <a:t>классах по предметам </a:t>
            </a:r>
            <a:br>
              <a:rPr lang="ru-RU" sz="3500" dirty="0" smtClean="0"/>
            </a:br>
            <a:r>
              <a:rPr lang="ru-RU" sz="3500" dirty="0" smtClean="0"/>
              <a:t>«Русский язык», «Математика», </a:t>
            </a:r>
            <a:r>
              <a:rPr lang="ru-RU" sz="3500" dirty="0" smtClean="0"/>
              <a:t>«Биология», «История»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(2021 год)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733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98286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«Русский язык»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008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464592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«Русский язык</a:t>
            </a:r>
            <a:r>
              <a:rPr lang="ru-RU" sz="3000" dirty="0" smtClean="0"/>
              <a:t>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«2»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8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495986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«Русский язык</a:t>
            </a:r>
            <a:r>
              <a:rPr lang="ru-RU" sz="3000" dirty="0" smtClean="0"/>
              <a:t>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«3»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900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474373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«Русский язык</a:t>
            </a:r>
            <a:r>
              <a:rPr lang="ru-RU" sz="3000" dirty="0" smtClean="0"/>
              <a:t>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«4»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86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15888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«Русский язык</a:t>
            </a:r>
            <a:r>
              <a:rPr lang="ru-RU" sz="3000" dirty="0" smtClean="0"/>
              <a:t>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«5»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729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238482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«Математика»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241737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811418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«Математика»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«2»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110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061524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«Математика»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«3»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983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506158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«Математика»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«4»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954455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«Математика»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«5»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25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6065787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«Биология»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52296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646587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«Биология»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«2»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33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529832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«Биология»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«3»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232270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«Биология»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«4»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43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0089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«Биология»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«5»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121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986137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«История»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404885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168485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«История»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«2»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80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39498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«История»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«3»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455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835224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«История»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«4»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37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723157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Статистика полученных отметок в разрезе ОУ </a:t>
            </a:r>
            <a:r>
              <a:rPr lang="ru-RU" sz="3000" dirty="0" smtClean="0"/>
              <a:t>по предмету </a:t>
            </a:r>
            <a:r>
              <a:rPr lang="ru-RU" sz="3000" dirty="0" smtClean="0"/>
              <a:t>«История»</a:t>
            </a:r>
            <a:br>
              <a:rPr lang="ru-RU" sz="3000" dirty="0" smtClean="0"/>
            </a:br>
            <a:r>
              <a:rPr lang="ru-RU" sz="3000" dirty="0" smtClean="0">
                <a:solidFill>
                  <a:srgbClr val="FF0000"/>
                </a:solidFill>
              </a:rPr>
              <a:t>Процент участников, получивших «4»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15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178</TotalTime>
  <Words>212</Words>
  <Application>Microsoft Office PowerPoint</Application>
  <PresentationFormat>Экран (4:3)</PresentationFormat>
  <Paragraphs>21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Отчет о результатах  Всероссийских проверочных работ в 5 классах по предметам  «Русский язык», «Математика», «Биология», «История»   (2021 год)</vt:lpstr>
      <vt:lpstr>Результаты ВПР по предмету «Русский язык»</vt:lpstr>
      <vt:lpstr>Статистика полученных отметок в разрезе ОУ по предмету «Русский язык» Процент участников, получивших «2»</vt:lpstr>
      <vt:lpstr>Статистика полученных отметок в разрезе ОУ по предмету «Русский язык» Процент участников, получивших «3»</vt:lpstr>
      <vt:lpstr>Статистика полученных отметок в разрезе ОУ по предмету «Русский язык» Процент участников, получивших «4»</vt:lpstr>
      <vt:lpstr>Статистика полученных отметок в разрезе ОУ по предмету «Русский язык» Процент участников, получивших «5»</vt:lpstr>
      <vt:lpstr>Результаты ВПР по предмету «Математика»</vt:lpstr>
      <vt:lpstr>Статистика полученных отметок в разрезе ОУ по предмету «Математика» Процент участников, получивших «2»</vt:lpstr>
      <vt:lpstr>Статистика полученных отметок в разрезе ОУ по предмету «Математика» Процент участников, получивших «3»</vt:lpstr>
      <vt:lpstr>Статистика полученных отметок в разрезе ОУ по предмету «Математика» Процент участников, получивших «4»</vt:lpstr>
      <vt:lpstr>Статистика полученных отметок в разрезе ОУ по предмету «Математика» Процент участников, получивших «5»</vt:lpstr>
      <vt:lpstr>Результаты ВПР по предмету «Биология»</vt:lpstr>
      <vt:lpstr>Статистика полученных отметок в разрезе ОУ по предмету «Биология» Процент участников, получивших «2»</vt:lpstr>
      <vt:lpstr>Статистика полученных отметок в разрезе ОУ по предмету «Биология» Процент участников, получивших «3»</vt:lpstr>
      <vt:lpstr>Статистика полученных отметок в разрезе ОУ по предмету «Биология» Процент участников, получивших «4»</vt:lpstr>
      <vt:lpstr>Статистика полученных отметок в разрезе ОУ по предмету «Биология» Процент участников, получивших «5»</vt:lpstr>
      <vt:lpstr>Результаты ВПР по предмету «История»</vt:lpstr>
      <vt:lpstr>Статистика полученных отметок в разрезе ОУ по предмету «История» Процент участников, получивших «2»</vt:lpstr>
      <vt:lpstr>Статистика полученных отметок в разрезе ОУ по предмету «История» Процент участников, получивших «3»</vt:lpstr>
      <vt:lpstr>Статистика полученных отметок в разрезе ОУ по предмету «История» Процент участников, получивших «4»</vt:lpstr>
      <vt:lpstr>Статистика полученных отметок в разрезе ОУ по предмету «История» Процент участников, получивших «4»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результатах  Всероссийских проверочных работ в 4 классах по предметам  «Русский язык», «Математика», «Окружающий мир»   (2021 год)</dc:title>
  <dc:creator>1</dc:creator>
  <cp:lastModifiedBy>1</cp:lastModifiedBy>
  <cp:revision>10</cp:revision>
  <dcterms:created xsi:type="dcterms:W3CDTF">2021-08-16T09:33:52Z</dcterms:created>
  <dcterms:modified xsi:type="dcterms:W3CDTF">2021-08-16T12:34:33Z</dcterms:modified>
</cp:coreProperties>
</file>