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4" r:id="rId5"/>
    <p:sldId id="265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70" autoAdjust="0"/>
  </p:normalViewPr>
  <p:slideViewPr>
    <p:cSldViewPr>
      <p:cViewPr varScale="1">
        <p:scale>
          <a:sx n="74" d="100"/>
          <a:sy n="74" d="100"/>
        </p:scale>
        <p:origin x="-108" y="-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40.67</c:v>
                </c:pt>
                <c:pt idx="2">
                  <c:v>36.53</c:v>
                </c:pt>
                <c:pt idx="3">
                  <c:v>7.79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14.08</c:v>
                </c:pt>
                <c:pt idx="1">
                  <c:v>36.07</c:v>
                </c:pt>
                <c:pt idx="2">
                  <c:v>41.35</c:v>
                </c:pt>
                <c:pt idx="3">
                  <c:v>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910144"/>
        <c:axId val="98645120"/>
      </c:barChart>
      <c:catAx>
        <c:axId val="97910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8645120"/>
        <c:crosses val="autoZero"/>
        <c:auto val="1"/>
        <c:lblAlgn val="ctr"/>
        <c:lblOffset val="100"/>
        <c:noMultiLvlLbl val="0"/>
      </c:catAx>
      <c:valAx>
        <c:axId val="98645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79101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10.25</c:v>
                </c:pt>
                <c:pt idx="1">
                  <c:v>56.66</c:v>
                </c:pt>
                <c:pt idx="2">
                  <c:v>29.34</c:v>
                </c:pt>
                <c:pt idx="3">
                  <c:v>3.75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12.22</c:v>
                </c:pt>
                <c:pt idx="1">
                  <c:v>53.89</c:v>
                </c:pt>
                <c:pt idx="2">
                  <c:v>30.56</c:v>
                </c:pt>
                <c:pt idx="3">
                  <c:v>3.33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610176"/>
        <c:axId val="98611968"/>
      </c:barChart>
      <c:catAx>
        <c:axId val="98610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8611968"/>
        <c:crosses val="autoZero"/>
        <c:auto val="1"/>
        <c:lblAlgn val="ctr"/>
        <c:lblOffset val="100"/>
        <c:noMultiLvlLbl val="0"/>
      </c:catAx>
      <c:valAx>
        <c:axId val="9861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610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9.3000000000000007</c:v>
                </c:pt>
                <c:pt idx="1">
                  <c:v>48.15</c:v>
                </c:pt>
                <c:pt idx="2">
                  <c:v>33.450000000000003</c:v>
                </c:pt>
                <c:pt idx="3">
                  <c:v>9.09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5.95</c:v>
                </c:pt>
                <c:pt idx="1">
                  <c:v>44.64</c:v>
                </c:pt>
                <c:pt idx="2">
                  <c:v>38.69</c:v>
                </c:pt>
                <c:pt idx="3">
                  <c:v>10.71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994688"/>
        <c:axId val="40996224"/>
      </c:barChart>
      <c:catAx>
        <c:axId val="4099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996224"/>
        <c:crosses val="autoZero"/>
        <c:auto val="1"/>
        <c:lblAlgn val="ctr"/>
        <c:lblOffset val="100"/>
        <c:noMultiLvlLbl val="0"/>
      </c:catAx>
      <c:valAx>
        <c:axId val="40996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9946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5.38</c:v>
                </c:pt>
                <c:pt idx="1">
                  <c:v>38.85</c:v>
                </c:pt>
                <c:pt idx="2">
                  <c:v>38.479999999999997</c:v>
                </c:pt>
                <c:pt idx="3">
                  <c:v>17.29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3.7</c:v>
                </c:pt>
                <c:pt idx="1">
                  <c:v>42.59</c:v>
                </c:pt>
                <c:pt idx="2">
                  <c:v>33.950000000000003</c:v>
                </c:pt>
                <c:pt idx="3">
                  <c:v>19.75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211136"/>
        <c:axId val="55212672"/>
      </c:barChart>
      <c:catAx>
        <c:axId val="55211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5212672"/>
        <c:crosses val="autoZero"/>
        <c:auto val="1"/>
        <c:lblAlgn val="ctr"/>
        <c:lblOffset val="100"/>
        <c:noMultiLvlLbl val="0"/>
      </c:catAx>
      <c:valAx>
        <c:axId val="55212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5211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6.17</c:v>
                </c:pt>
                <c:pt idx="1">
                  <c:v>41.07</c:v>
                </c:pt>
                <c:pt idx="2">
                  <c:v>41.59</c:v>
                </c:pt>
                <c:pt idx="3">
                  <c:v>11.16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45.45</c:v>
                </c:pt>
                <c:pt idx="2">
                  <c:v>40.909999999999997</c:v>
                </c:pt>
                <c:pt idx="3">
                  <c:v>13.64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34496"/>
        <c:axId val="41036032"/>
      </c:barChart>
      <c:catAx>
        <c:axId val="41034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036032"/>
        <c:crosses val="autoZero"/>
        <c:auto val="1"/>
        <c:lblAlgn val="ctr"/>
        <c:lblOffset val="100"/>
        <c:noMultiLvlLbl val="0"/>
      </c:catAx>
      <c:valAx>
        <c:axId val="41036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034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6.16</c:v>
                </c:pt>
                <c:pt idx="1">
                  <c:v>38.42</c:v>
                </c:pt>
                <c:pt idx="2">
                  <c:v>40</c:v>
                </c:pt>
                <c:pt idx="3">
                  <c:v>15.42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2.82</c:v>
                </c:pt>
                <c:pt idx="1">
                  <c:v>25.35</c:v>
                </c:pt>
                <c:pt idx="2">
                  <c:v>46.34</c:v>
                </c:pt>
                <c:pt idx="3">
                  <c:v>15.49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87360"/>
        <c:axId val="41088896"/>
      </c:barChart>
      <c:catAx>
        <c:axId val="41087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088896"/>
        <c:crosses val="autoZero"/>
        <c:auto val="1"/>
        <c:lblAlgn val="ctr"/>
        <c:lblOffset val="100"/>
        <c:noMultiLvlLbl val="0"/>
      </c:catAx>
      <c:valAx>
        <c:axId val="41088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0873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6.73</c:v>
                </c:pt>
                <c:pt idx="1">
                  <c:v>50.19</c:v>
                </c:pt>
                <c:pt idx="2">
                  <c:v>3.25</c:v>
                </c:pt>
                <c:pt idx="3">
                  <c:v>9.83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7.22</c:v>
                </c:pt>
                <c:pt idx="1">
                  <c:v>50.52</c:v>
                </c:pt>
                <c:pt idx="2">
                  <c:v>29.9</c:v>
                </c:pt>
                <c:pt idx="3">
                  <c:v>12.37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874560"/>
        <c:axId val="43884544"/>
      </c:barChart>
      <c:catAx>
        <c:axId val="4387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884544"/>
        <c:crosses val="autoZero"/>
        <c:auto val="1"/>
        <c:lblAlgn val="ctr"/>
        <c:lblOffset val="100"/>
        <c:noMultiLvlLbl val="0"/>
      </c:catAx>
      <c:valAx>
        <c:axId val="43884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874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11.15</c:v>
                </c:pt>
                <c:pt idx="1">
                  <c:v>45.24</c:v>
                </c:pt>
                <c:pt idx="2">
                  <c:v>33.090000000000003</c:v>
                </c:pt>
                <c:pt idx="3">
                  <c:v>10.51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14.48</c:v>
                </c:pt>
                <c:pt idx="1">
                  <c:v>51.03</c:v>
                </c:pt>
                <c:pt idx="2">
                  <c:v>28.97</c:v>
                </c:pt>
                <c:pt idx="3">
                  <c:v>5.52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947136"/>
        <c:axId val="43948672"/>
      </c:barChart>
      <c:catAx>
        <c:axId val="43947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3948672"/>
        <c:crosses val="autoZero"/>
        <c:auto val="1"/>
        <c:lblAlgn val="ctr"/>
        <c:lblOffset val="100"/>
        <c:noMultiLvlLbl val="0"/>
      </c:catAx>
      <c:valAx>
        <c:axId val="43948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947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8280919" cy="3944729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3500" dirty="0" smtClean="0"/>
              <a:t>Отчет о результатах </a:t>
            </a:r>
            <a:br>
              <a:rPr lang="ru-RU" sz="3500" dirty="0" smtClean="0"/>
            </a:br>
            <a:r>
              <a:rPr lang="ru-RU" sz="3500" dirty="0" smtClean="0"/>
              <a:t>Всероссийских проверочных работ</a:t>
            </a:r>
            <a:br>
              <a:rPr lang="ru-RU" sz="3500" dirty="0" smtClean="0"/>
            </a:br>
            <a:r>
              <a:rPr lang="ru-RU" sz="3500" dirty="0" smtClean="0"/>
              <a:t>в </a:t>
            </a:r>
            <a:r>
              <a:rPr lang="ru-RU" sz="3500" dirty="0" smtClean="0"/>
              <a:t>8 </a:t>
            </a:r>
            <a:r>
              <a:rPr lang="ru-RU" sz="3500" dirty="0" smtClean="0"/>
              <a:t>классах по предметам </a:t>
            </a:r>
            <a:br>
              <a:rPr lang="ru-RU" sz="3500" dirty="0" smtClean="0"/>
            </a:br>
            <a:r>
              <a:rPr lang="ru-RU" sz="3500" dirty="0" smtClean="0"/>
              <a:t>«Русский язык», «Математика», «Физика</a:t>
            </a:r>
            <a:r>
              <a:rPr lang="ru-RU" sz="3500" dirty="0" smtClean="0"/>
              <a:t>», «Химия»,  </a:t>
            </a:r>
            <a:r>
              <a:rPr lang="ru-RU" sz="3500" dirty="0" smtClean="0"/>
              <a:t>«Биология», «История», «География», </a:t>
            </a:r>
            <a:r>
              <a:rPr lang="ru-RU" sz="3500" dirty="0" smtClean="0"/>
              <a:t>«Обществознание»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/>
              <a:t/>
            </a:r>
            <a:br>
              <a:rPr lang="ru-RU" sz="3000" dirty="0"/>
            </a:br>
            <a:r>
              <a:rPr lang="ru-RU" sz="3000" dirty="0" smtClean="0"/>
              <a:t>(2021 год)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17339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47700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«Русский язык»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60081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239493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«Математика»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241737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38966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«Физика»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021931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394851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>«Химия»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149312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436510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«Биология»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652296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24686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«История»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496550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914894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«География»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279965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429753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br>
              <a:rPr lang="ru-RU" sz="3000" dirty="0" smtClean="0"/>
            </a:br>
            <a:r>
              <a:rPr lang="ru-RU" sz="3000" dirty="0" smtClean="0"/>
              <a:t>«Обществознание»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746271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</TotalTime>
  <Words>57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Отчет о результатах  Всероссийских проверочных работ в 8 классах по предметам  «Русский язык», «Математика», «Физика», «Химия»,  «Биология», «История», «География», «Обществознание»   (2021 год)</vt:lpstr>
      <vt:lpstr>Результаты ВПР по предмету «Русский язык»</vt:lpstr>
      <vt:lpstr>Результаты ВПР по предмету «Математика»</vt:lpstr>
      <vt:lpstr>Результаты ВПР по предмету «Физика»</vt:lpstr>
      <vt:lpstr>Результаты ВПР по предмету «Химия»</vt:lpstr>
      <vt:lpstr>Результаты ВПР по предмету «Биология»</vt:lpstr>
      <vt:lpstr>Результаты ВПР по предмету «История»</vt:lpstr>
      <vt:lpstr>Результаты ВПР по предмету «География»</vt:lpstr>
      <vt:lpstr>Результаты ВПР по предмету  «Обществознание»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результатах  Всероссийских проверочных работ в 4 классах по предметам  «Русский язык», «Математика», «Окружающий мир»   (2021 год)</dc:title>
  <dc:creator>1</dc:creator>
  <cp:lastModifiedBy>1</cp:lastModifiedBy>
  <cp:revision>11</cp:revision>
  <dcterms:created xsi:type="dcterms:W3CDTF">2021-08-16T09:33:52Z</dcterms:created>
  <dcterms:modified xsi:type="dcterms:W3CDTF">2021-08-16T13:11:03Z</dcterms:modified>
</cp:coreProperties>
</file>