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4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670" autoAdjust="0"/>
  </p:normalViewPr>
  <p:slideViewPr>
    <p:cSldViewPr>
      <p:cViewPr varScale="1">
        <p:scale>
          <a:sx n="74" d="100"/>
          <a:sy n="74" d="100"/>
        </p:scale>
        <p:origin x="-108" y="-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13.59</c:v>
                </c:pt>
                <c:pt idx="1">
                  <c:v>46.97</c:v>
                </c:pt>
                <c:pt idx="2">
                  <c:v>32.4</c:v>
                </c:pt>
                <c:pt idx="3">
                  <c:v>7.05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13.79</c:v>
                </c:pt>
                <c:pt idx="1">
                  <c:v>51.72</c:v>
                </c:pt>
                <c:pt idx="2">
                  <c:v>26.11</c:v>
                </c:pt>
                <c:pt idx="3">
                  <c:v>8.3699999999999992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992640"/>
        <c:axId val="112994176"/>
      </c:barChart>
      <c:catAx>
        <c:axId val="112992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2994176"/>
        <c:crosses val="autoZero"/>
        <c:auto val="1"/>
        <c:lblAlgn val="ctr"/>
        <c:lblOffset val="100"/>
        <c:noMultiLvlLbl val="0"/>
      </c:catAx>
      <c:valAx>
        <c:axId val="112994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9926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10.01</c:v>
                </c:pt>
                <c:pt idx="1">
                  <c:v>50.91</c:v>
                </c:pt>
                <c:pt idx="2">
                  <c:v>30.64</c:v>
                </c:pt>
                <c:pt idx="3">
                  <c:v>8.43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9.25</c:v>
                </c:pt>
                <c:pt idx="1">
                  <c:v>52.25</c:v>
                </c:pt>
                <c:pt idx="2">
                  <c:v>32</c:v>
                </c:pt>
                <c:pt idx="3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153152"/>
        <c:axId val="117159040"/>
      </c:barChart>
      <c:catAx>
        <c:axId val="117153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7159040"/>
        <c:crosses val="autoZero"/>
        <c:auto val="1"/>
        <c:lblAlgn val="ctr"/>
        <c:lblOffset val="100"/>
        <c:noMultiLvlLbl val="0"/>
      </c:catAx>
      <c:valAx>
        <c:axId val="117159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7153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9.2200000000000006</c:v>
                </c:pt>
                <c:pt idx="1">
                  <c:v>47.29</c:v>
                </c:pt>
                <c:pt idx="2">
                  <c:v>33.659999999999997</c:v>
                </c:pt>
                <c:pt idx="3">
                  <c:v>9.83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10.78</c:v>
                </c:pt>
                <c:pt idx="1">
                  <c:v>45.83</c:v>
                </c:pt>
                <c:pt idx="2">
                  <c:v>34.799999999999997</c:v>
                </c:pt>
                <c:pt idx="3">
                  <c:v>8.58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312704"/>
        <c:axId val="50314240"/>
      </c:barChart>
      <c:catAx>
        <c:axId val="50312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0314240"/>
        <c:crosses val="autoZero"/>
        <c:auto val="1"/>
        <c:lblAlgn val="ctr"/>
        <c:lblOffset val="100"/>
        <c:noMultiLvlLbl val="0"/>
      </c:catAx>
      <c:valAx>
        <c:axId val="50314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3127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6.49</c:v>
                </c:pt>
                <c:pt idx="1">
                  <c:v>43.43</c:v>
                </c:pt>
                <c:pt idx="2">
                  <c:v>38.200000000000003</c:v>
                </c:pt>
                <c:pt idx="3">
                  <c:v>11.88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2.81</c:v>
                </c:pt>
                <c:pt idx="1">
                  <c:v>47.75</c:v>
                </c:pt>
                <c:pt idx="2">
                  <c:v>37.64</c:v>
                </c:pt>
                <c:pt idx="3">
                  <c:v>11.8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859904"/>
        <c:axId val="40865792"/>
      </c:barChart>
      <c:catAx>
        <c:axId val="40859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0865792"/>
        <c:crosses val="autoZero"/>
        <c:auto val="1"/>
        <c:lblAlgn val="ctr"/>
        <c:lblOffset val="100"/>
        <c:noMultiLvlLbl val="0"/>
      </c:catAx>
      <c:valAx>
        <c:axId val="40865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8599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7.18</c:v>
                </c:pt>
                <c:pt idx="1">
                  <c:v>43.88</c:v>
                </c:pt>
                <c:pt idx="2">
                  <c:v>36.840000000000003</c:v>
                </c:pt>
                <c:pt idx="3">
                  <c:v>12.1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8.6999999999999993</c:v>
                </c:pt>
                <c:pt idx="1">
                  <c:v>43.73</c:v>
                </c:pt>
                <c:pt idx="2">
                  <c:v>36.83</c:v>
                </c:pt>
                <c:pt idx="3">
                  <c:v>10.74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895616"/>
        <c:axId val="40897152"/>
      </c:barChart>
      <c:catAx>
        <c:axId val="4089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0897152"/>
        <c:crosses val="autoZero"/>
        <c:auto val="1"/>
        <c:lblAlgn val="ctr"/>
        <c:lblOffset val="100"/>
        <c:noMultiLvlLbl val="0"/>
      </c:catAx>
      <c:valAx>
        <c:axId val="40897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8956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7.45</c:v>
                </c:pt>
                <c:pt idx="1">
                  <c:v>51.08</c:v>
                </c:pt>
                <c:pt idx="2">
                  <c:v>31.23</c:v>
                </c:pt>
                <c:pt idx="3">
                  <c:v>10.23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12.47</c:v>
                </c:pt>
                <c:pt idx="1">
                  <c:v>59.29</c:v>
                </c:pt>
                <c:pt idx="2">
                  <c:v>24.17</c:v>
                </c:pt>
                <c:pt idx="3">
                  <c:v>4.07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951808"/>
        <c:axId val="40953344"/>
      </c:barChart>
      <c:catAx>
        <c:axId val="40951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0953344"/>
        <c:crosses val="autoZero"/>
        <c:auto val="1"/>
        <c:lblAlgn val="ctr"/>
        <c:lblOffset val="100"/>
        <c:noMultiLvlLbl val="0"/>
      </c:catAx>
      <c:valAx>
        <c:axId val="40953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951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14.47</c:v>
                </c:pt>
                <c:pt idx="1">
                  <c:v>45.59</c:v>
                </c:pt>
                <c:pt idx="2">
                  <c:v>29.78</c:v>
                </c:pt>
                <c:pt idx="3">
                  <c:v>10.15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17.690000000000001</c:v>
                </c:pt>
                <c:pt idx="1">
                  <c:v>43.85</c:v>
                </c:pt>
                <c:pt idx="2">
                  <c:v>28.46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983168"/>
        <c:axId val="40993152"/>
      </c:barChart>
      <c:catAx>
        <c:axId val="4098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0993152"/>
        <c:crosses val="autoZero"/>
        <c:auto val="1"/>
        <c:lblAlgn val="ctr"/>
        <c:lblOffset val="100"/>
        <c:noMultiLvlLbl val="0"/>
      </c:catAx>
      <c:valAx>
        <c:axId val="40993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983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980728"/>
            <a:ext cx="8280919" cy="3944729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3500" dirty="0" smtClean="0"/>
              <a:t>Отчет о результатах </a:t>
            </a:r>
            <a:br>
              <a:rPr lang="ru-RU" sz="3500" dirty="0" smtClean="0"/>
            </a:br>
            <a:r>
              <a:rPr lang="ru-RU" sz="3500" dirty="0" smtClean="0"/>
              <a:t>Всероссийских проверочных работ</a:t>
            </a:r>
            <a:br>
              <a:rPr lang="ru-RU" sz="3500" dirty="0" smtClean="0"/>
            </a:br>
            <a:r>
              <a:rPr lang="ru-RU" sz="3500" dirty="0" smtClean="0"/>
              <a:t>в </a:t>
            </a:r>
            <a:r>
              <a:rPr lang="ru-RU" sz="3500" dirty="0" smtClean="0"/>
              <a:t>7 </a:t>
            </a:r>
            <a:r>
              <a:rPr lang="ru-RU" sz="3500" dirty="0" smtClean="0"/>
              <a:t>классах по предметам </a:t>
            </a:r>
            <a:br>
              <a:rPr lang="ru-RU" sz="3500" dirty="0" smtClean="0"/>
            </a:br>
            <a:r>
              <a:rPr lang="ru-RU" sz="3500" dirty="0" smtClean="0"/>
              <a:t>«Русский язык», «Математика</a:t>
            </a:r>
            <a:r>
              <a:rPr lang="ru-RU" sz="3500" dirty="0" smtClean="0"/>
              <a:t>», «Физика» </a:t>
            </a:r>
            <a:r>
              <a:rPr lang="ru-RU" sz="3500" dirty="0" smtClean="0"/>
              <a:t>«Биология», «История», «География», </a:t>
            </a:r>
            <a:r>
              <a:rPr lang="ru-RU" sz="3500" dirty="0" smtClean="0"/>
              <a:t>«Английский язык» 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/>
              <a:t/>
            </a:r>
            <a:br>
              <a:rPr lang="ru-RU" sz="3000" dirty="0"/>
            </a:br>
            <a:r>
              <a:rPr lang="ru-RU" sz="3000" dirty="0" smtClean="0"/>
              <a:t>(2021 год)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17339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4376610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«Русский язык»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60081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2891891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«Математика»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241737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2194122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</a:t>
            </a:r>
            <a:r>
              <a:rPr lang="ru-RU" sz="3000" dirty="0" smtClean="0"/>
              <a:t>«Физика»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021931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5278202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«Биология»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652296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0508829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«История»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496550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0991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«География»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279965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323147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 smtClean="0"/>
              <a:t>«Английский язык»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746271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</TotalTime>
  <Words>50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Отчет о результатах  Всероссийских проверочных работ в 7 классах по предметам  «Русский язык», «Математика», «Физика» «Биология», «История», «География», «Английский язык»   (2021 год)</vt:lpstr>
      <vt:lpstr>Результаты ВПР по предмету «Русский язык»</vt:lpstr>
      <vt:lpstr>Результаты ВПР по предмету «Математика»</vt:lpstr>
      <vt:lpstr>Результаты ВПР по предмету «Физика»</vt:lpstr>
      <vt:lpstr>Результаты ВПР по предмету «Биология»</vt:lpstr>
      <vt:lpstr>Результаты ВПР по предмету «История»</vt:lpstr>
      <vt:lpstr>Результаты ВПР по предмету «География»</vt:lpstr>
      <vt:lpstr>Результаты ВПР по предмету  «Английский язык»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результатах  Всероссийских проверочных работ в 4 классах по предметам  «Русский язык», «Математика», «Окружающий мир»   (2021 год)</dc:title>
  <dc:creator>1</dc:creator>
  <cp:lastModifiedBy>1</cp:lastModifiedBy>
  <cp:revision>8</cp:revision>
  <dcterms:created xsi:type="dcterms:W3CDTF">2021-08-16T09:33:52Z</dcterms:created>
  <dcterms:modified xsi:type="dcterms:W3CDTF">2021-08-16T12:55:49Z</dcterms:modified>
</cp:coreProperties>
</file>